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92" r:id="rId3"/>
    <p:sldId id="291" r:id="rId4"/>
    <p:sldId id="294" r:id="rId5"/>
    <p:sldId id="29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80" d="100"/>
          <a:sy n="80" d="100"/>
        </p:scale>
        <p:origin x="10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77A924-9A9E-46D9-9201-E0023D20867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C0E865-C1AA-4796-861A-B241ABB44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6753" y="3733800"/>
            <a:ext cx="8183880" cy="1051560"/>
          </a:xfrm>
        </p:spPr>
        <p:txBody>
          <a:bodyPr/>
          <a:lstStyle/>
          <a:p>
            <a:r>
              <a:rPr lang="en-US" dirty="0" smtClean="0"/>
              <a:t>Questioning: IS this?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17</a:t>
            </a:r>
          </a:p>
          <a:p>
            <a:r>
              <a:rPr lang="en-US" dirty="0" smtClean="0"/>
              <a:t>Working with mine, his, hers, opposites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9466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BAG-</a:t>
            </a:r>
            <a:r>
              <a:rPr lang="ar-AE" sz="4000" dirty="0"/>
              <a:t>حَقيبة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Ask: Is this your bag? (F)</a:t>
            </a:r>
          </a:p>
          <a:p>
            <a:r>
              <a:rPr lang="ar-AE" dirty="0" smtClean="0"/>
              <a:t>هذه</a:t>
            </a:r>
            <a:endParaRPr lang="ar-AE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59733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95400"/>
            <a:ext cx="4114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RING-</a:t>
            </a:r>
            <a:r>
              <a:rPr lang="ar-AE" sz="4000" dirty="0"/>
              <a:t>خَاتِم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Say: This is my ring.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2026"/>
            <a:ext cx="42726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371600"/>
            <a:ext cx="4114800" cy="8460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CAR-</a:t>
            </a:r>
            <a:r>
              <a:rPr lang="ar-AE" sz="4000" dirty="0"/>
              <a:t>سيَّارة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yours?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17634"/>
            <a:ext cx="549332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4114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BICYCLE-</a:t>
            </a:r>
            <a:r>
              <a:rPr lang="ar-AE" sz="4000" dirty="0"/>
              <a:t>دَرَّاجة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yours?</a:t>
            </a:r>
          </a:p>
          <a:p>
            <a:r>
              <a:rPr lang="ar-AE" dirty="0" smtClean="0"/>
              <a:t>هذه</a:t>
            </a:r>
            <a:endParaRPr lang="ar-AE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01284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50876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BOY-</a:t>
            </a:r>
            <a:r>
              <a:rPr lang="ar-AE" sz="4000" dirty="0"/>
              <a:t>وَلَد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my boy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4586288" cy="34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300" y="1143000"/>
            <a:ext cx="4205288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Thank you-</a:t>
            </a:r>
            <a:r>
              <a:rPr lang="ar-AE" sz="4000" dirty="0"/>
              <a:t>شُكْرًا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64781"/>
            <a:ext cx="3962400" cy="29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Objectives: At the end of this lesson, you will learn how to describe objects around you.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Students will learn how to distinguish between masculine and feminine objects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Students will learn how to say “ and” in Arabic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77920"/>
              </p:ext>
            </p:extLst>
          </p:nvPr>
        </p:nvGraphicFramePr>
        <p:xfrm>
          <a:off x="152399" y="2032414"/>
          <a:ext cx="8565664" cy="3994402"/>
        </p:xfrm>
        <a:graphic>
          <a:graphicData uri="http://schemas.openxmlformats.org/drawingml/2006/table">
            <a:tbl>
              <a:tblPr/>
              <a:tblGrid>
                <a:gridCol w="209710"/>
                <a:gridCol w="223949"/>
                <a:gridCol w="1471342"/>
                <a:gridCol w="6660663"/>
              </a:tblGrid>
              <a:tr h="849873">
                <a:tc>
                  <a:txBody>
                    <a:bodyPr/>
                    <a:lstStyle/>
                    <a:p>
                      <a:pPr rtl="0"/>
                      <a:endParaRPr lang="en-US" sz="1700" dirty="0">
                        <a:effectLst/>
                      </a:endParaRP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700"/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700" dirty="0">
                          <a:effectLst/>
                        </a:rPr>
                        <a:t>هذا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dirty="0">
                          <a:effectLst/>
                        </a:rPr>
                        <a:t>this, that, such, it, this one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9873">
                <a:tc>
                  <a:txBody>
                    <a:bodyPr/>
                    <a:lstStyle/>
                    <a:p>
                      <a:pPr rtl="0"/>
                      <a:endParaRPr lang="en-US" sz="1700">
                        <a:effectLst/>
                      </a:endParaRP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700"/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700" dirty="0">
                          <a:effectLst/>
                        </a:rPr>
                        <a:t>هذه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dirty="0">
                          <a:effectLst/>
                        </a:rPr>
                        <a:t>this, such, that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911">
                <a:tc>
                  <a:txBody>
                    <a:bodyPr/>
                    <a:lstStyle/>
                    <a:p>
                      <a:pPr rtl="0"/>
                      <a:endParaRPr lang="en-US" sz="1700">
                        <a:effectLst/>
                      </a:endParaRP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700"/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2000">
                          <a:effectLst/>
                        </a:rPr>
                        <a:t>هو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dirty="0">
                          <a:effectLst/>
                        </a:rPr>
                        <a:t>it, he, this, its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834">
                <a:tc>
                  <a:txBody>
                    <a:bodyPr/>
                    <a:lstStyle/>
                    <a:p>
                      <a:pPr rtl="0"/>
                      <a:endParaRPr lang="en-US" sz="1700">
                        <a:effectLst/>
                      </a:endParaRP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700"/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700" dirty="0">
                          <a:effectLst/>
                        </a:rPr>
                        <a:t>هؤلاء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these, those, that, this, these ones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911">
                <a:tc>
                  <a:txBody>
                    <a:bodyPr/>
                    <a:lstStyle/>
                    <a:p>
                      <a:pPr rtl="0"/>
                      <a:endParaRPr lang="en-US" sz="1700">
                        <a:effectLst/>
                      </a:endParaRP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700"/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AE" sz="1700" dirty="0">
                          <a:effectLst/>
                        </a:rPr>
                        <a:t>هن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they, their, them, those, this</a:t>
                      </a:r>
                    </a:p>
                  </a:txBody>
                  <a:tcPr marL="84987" marR="84987" marT="42494" marB="42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5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183880" cy="1051560"/>
          </a:xfrm>
        </p:spPr>
        <p:txBody>
          <a:bodyPr/>
          <a:lstStyle/>
          <a:p>
            <a:r>
              <a:rPr lang="en-US" dirty="0" smtClean="0"/>
              <a:t>Yes/ No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form a question is Arabic to which the answer is either “yes” ______</a:t>
            </a:r>
          </a:p>
          <a:p>
            <a:r>
              <a:rPr lang="en-US" dirty="0" smtClean="0"/>
              <a:t>Or “No” _______ by adding the question marker (</a:t>
            </a:r>
            <a:r>
              <a:rPr lang="en-US" dirty="0" err="1" smtClean="0"/>
              <a:t>hal</a:t>
            </a:r>
            <a:r>
              <a:rPr lang="en-US" dirty="0" smtClean="0"/>
              <a:t>) _______in front of </a:t>
            </a:r>
            <a:r>
              <a:rPr lang="en-US" smtClean="0"/>
              <a:t>a sentence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Ask: Do you have a PEN? 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622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6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7686" y="12954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KEY-</a:t>
            </a:r>
            <a:r>
              <a:rPr lang="ar-AE" sz="4000" dirty="0"/>
              <a:t>مِفْتَاح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Ask: Do you have a key?(F)</a:t>
            </a:r>
          </a:p>
          <a:p>
            <a:r>
              <a:rPr lang="ar-AE" dirty="0" smtClean="0"/>
              <a:t>هذا</a:t>
            </a:r>
            <a:endParaRPr lang="ar-AE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36" y="2476500"/>
            <a:ext cx="3009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88976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BOOK-</a:t>
            </a:r>
            <a:r>
              <a:rPr lang="ar-AE" sz="4000" dirty="0"/>
              <a:t>كِتاب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Ask: Do you have a book?(M)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2238"/>
            <a:ext cx="4792769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SHIRT-</a:t>
            </a:r>
            <a:r>
              <a:rPr lang="ar-AE" sz="4000" dirty="0"/>
              <a:t>قَميص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Ask: Is this your shirt? (M)</a:t>
            </a:r>
          </a:p>
          <a:p>
            <a:r>
              <a:rPr lang="ar-AE" dirty="0" smtClean="0"/>
              <a:t>هذا</a:t>
            </a:r>
            <a:endParaRPr lang="ar-AE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57436"/>
            <a:ext cx="350996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219200"/>
            <a:ext cx="4114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DOG-</a:t>
            </a:r>
            <a:r>
              <a:rPr lang="ar-AE" sz="4000" dirty="0"/>
              <a:t>كَلْب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Ask: Is this your dog?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495800" cy="370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306</TotalTime>
  <Words>237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Tahoma</vt:lpstr>
      <vt:lpstr>Verdana</vt:lpstr>
      <vt:lpstr>Wingdings 2</vt:lpstr>
      <vt:lpstr>Aspect</vt:lpstr>
      <vt:lpstr>Questioning: IS this?</vt:lpstr>
      <vt:lpstr>PowerPoint Presentation</vt:lpstr>
      <vt:lpstr>This</vt:lpstr>
      <vt:lpstr>Yes/ No questions</vt:lpstr>
      <vt:lpstr>  Ask: Do you have a PEN? </vt:lpstr>
      <vt:lpstr>KEY-مِفْتَاح</vt:lpstr>
      <vt:lpstr>BOOK-كِتاب</vt:lpstr>
      <vt:lpstr>SHIRT-قَميص</vt:lpstr>
      <vt:lpstr>DOG-كَلْب</vt:lpstr>
      <vt:lpstr>BAG-حَقيبة</vt:lpstr>
      <vt:lpstr>RING-خَاتِم</vt:lpstr>
      <vt:lpstr>CAR-سيَّارة</vt:lpstr>
      <vt:lpstr>BICYCLE-دَرَّاجة</vt:lpstr>
      <vt:lpstr>BOY-وَلَد</vt:lpstr>
      <vt:lpstr>Thank you-شُكْرًا</vt:lpstr>
    </vt:vector>
  </TitlesOfParts>
  <Company>New Paltz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</dc:title>
  <dc:creator>1</dc:creator>
  <cp:lastModifiedBy>HS STUDENT</cp:lastModifiedBy>
  <cp:revision>43</cp:revision>
  <dcterms:created xsi:type="dcterms:W3CDTF">2013-09-26T13:49:24Z</dcterms:created>
  <dcterms:modified xsi:type="dcterms:W3CDTF">2016-02-17T16:44:07Z</dcterms:modified>
</cp:coreProperties>
</file>